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sldIdLst>
    <p:sldId id="289" r:id="rId2"/>
    <p:sldId id="257" r:id="rId3"/>
    <p:sldId id="258" r:id="rId4"/>
    <p:sldId id="291" r:id="rId5"/>
    <p:sldId id="300" r:id="rId6"/>
    <p:sldId id="260" r:id="rId7"/>
    <p:sldId id="259" r:id="rId8"/>
    <p:sldId id="262" r:id="rId9"/>
    <p:sldId id="261" r:id="rId10"/>
    <p:sldId id="269" r:id="rId11"/>
    <p:sldId id="292" r:id="rId12"/>
    <p:sldId id="278" r:id="rId13"/>
    <p:sldId id="296" r:id="rId14"/>
    <p:sldId id="272" r:id="rId15"/>
    <p:sldId id="274" r:id="rId16"/>
    <p:sldId id="273" r:id="rId17"/>
    <p:sldId id="275" r:id="rId18"/>
    <p:sldId id="276" r:id="rId19"/>
    <p:sldId id="298" r:id="rId20"/>
    <p:sldId id="280" r:id="rId21"/>
    <p:sldId id="277" r:id="rId22"/>
    <p:sldId id="281" r:id="rId23"/>
    <p:sldId id="266" r:id="rId24"/>
    <p:sldId id="267" r:id="rId25"/>
    <p:sldId id="268" r:id="rId26"/>
    <p:sldId id="279" r:id="rId27"/>
    <p:sldId id="293" r:id="rId28"/>
    <p:sldId id="294" r:id="rId29"/>
    <p:sldId id="295" r:id="rId30"/>
    <p:sldId id="282" r:id="rId31"/>
    <p:sldId id="283" r:id="rId32"/>
    <p:sldId id="285" r:id="rId33"/>
    <p:sldId id="284" r:id="rId34"/>
    <p:sldId id="286" r:id="rId35"/>
    <p:sldId id="287" r:id="rId36"/>
    <p:sldId id="288" r:id="rId37"/>
    <p:sldId id="299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9"/>
    <p:restoredTop sz="94752"/>
  </p:normalViewPr>
  <p:slideViewPr>
    <p:cSldViewPr snapToGrid="0" snapToObjects="1">
      <p:cViewPr varScale="1">
        <p:scale>
          <a:sx n="111" d="100"/>
          <a:sy n="111" d="100"/>
        </p:scale>
        <p:origin x="118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it-IT"/>
  <c:roundedCorners val="1"/>
  <c:style val="2"/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EORP-AF population</c:v>
                </c:pt>
              </c:strCache>
            </c:strRef>
          </c:tx>
          <c:dLbls>
            <c:dLbl>
              <c:idx val="0"/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FA-D14F-B5DD-B854CDE28D6D}"/>
                </c:ext>
              </c:extLst>
            </c:dLbl>
            <c:dLbl>
              <c:idx val="1"/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FA-D14F-B5DD-B854CDE28D6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Foglio1!$A$2:$A$3</c:f>
              <c:strCache>
                <c:ptCount val="2"/>
                <c:pt idx="0">
                  <c:v>AF w/o HF</c:v>
                </c:pt>
                <c:pt idx="1">
                  <c:v>AF + HF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1561</c:v>
                </c:pt>
                <c:pt idx="1">
                  <c:v>1411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FA-D14F-B5DD-B854CDE28D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59"/>
      </c:pieChart>
    </c:plotArea>
    <c:legend>
      <c:legendPos val="r"/>
      <c:layout>
        <c:manualLayout>
          <c:xMode val="edge"/>
          <c:yMode val="edge"/>
          <c:x val="0.71735180784848973"/>
          <c:y val="0.28067097707190525"/>
          <c:w val="0.27149062207699476"/>
          <c:h val="0.3266681588010289"/>
        </c:manualLayout>
      </c:layout>
      <c:overlay val="1"/>
      <c:txPr>
        <a:bodyPr/>
        <a:lstStyle/>
        <a:p>
          <a:pPr>
            <a:defRPr sz="2400"/>
          </a:pPr>
          <a:endParaRPr lang="it-IT"/>
        </a:p>
      </c:txPr>
    </c:legend>
    <c:plotVisOnly val="1"/>
    <c:dispBlanksAs val="zero"/>
    <c:showDLblsOverMax val="1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0F851F-0A8D-A844-8B37-448371CA57BF}" type="datetimeFigureOut">
              <a:rPr lang="it-IT" smtClean="0"/>
              <a:t>15/06/21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91EBB-9743-2A4E-B206-1E51DBBD32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6839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D188F8-4DAA-408C-AA4C-0C4CE0B8AA1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58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Numerically higher for </a:t>
            </a:r>
            <a:r>
              <a:rPr lang="en-US" dirty="0" err="1"/>
              <a:t>blu</a:t>
            </a:r>
            <a:r>
              <a:rPr lang="en-US" dirty="0"/>
              <a:t> and red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188F8-4DAA-408C-AA4C-0C4CE0B8AA1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92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ARISTOTELE: </a:t>
            </a:r>
            <a:r>
              <a:rPr lang="en-US" dirty="0" err="1"/>
              <a:t>apixaban</a:t>
            </a:r>
            <a:r>
              <a:rPr lang="en-US" baseline="0" dirty="0"/>
              <a:t> superior to w for both stroke/SE and safety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188F8-4DAA-408C-AA4C-0C4CE0B8AA1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50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Definition: previous history or presence of HF stage C/D </a:t>
            </a:r>
            <a:r>
              <a:rPr lang="en-US" dirty="0" err="1"/>
              <a:t>accordinig</a:t>
            </a:r>
            <a:r>
              <a:rPr lang="en-US" dirty="0"/>
              <a:t> to ACC/AHA definition</a:t>
            </a:r>
          </a:p>
          <a:p>
            <a:r>
              <a:rPr lang="en-US" dirty="0"/>
              <a:t>Also major bleeding for both NYHA II/III </a:t>
            </a:r>
            <a:r>
              <a:rPr lang="en-US" dirty="0" err="1"/>
              <a:t>vs</a:t>
            </a:r>
            <a:r>
              <a:rPr lang="en-US" dirty="0"/>
              <a:t> NO and NYHA III/VI </a:t>
            </a:r>
            <a:r>
              <a:rPr lang="en-US" dirty="0" err="1"/>
              <a:t>vs</a:t>
            </a:r>
            <a:r>
              <a:rPr lang="en-US" dirty="0"/>
              <a:t> NO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188F8-4DAA-408C-AA4C-0C4CE0B8AA1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13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* P significant</a:t>
            </a:r>
            <a:r>
              <a:rPr lang="en-US" baseline="0" dirty="0"/>
              <a:t> for non inferiority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188F8-4DAA-408C-AA4C-0C4CE0B8AA1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38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 </a:t>
            </a:r>
            <a:r>
              <a:rPr lang="en-US" dirty="0" err="1"/>
              <a:t>Rivaroxaban</a:t>
            </a:r>
            <a:r>
              <a:rPr lang="en-US" dirty="0"/>
              <a:t> (</a:t>
            </a:r>
            <a:r>
              <a:rPr lang="en-US" dirty="0" err="1"/>
              <a:t>Diepen</a:t>
            </a:r>
            <a:r>
              <a:rPr lang="en-US" dirty="0"/>
              <a:t>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188F8-4DAA-408C-AA4C-0C4CE0B8AA1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051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 </a:t>
            </a:r>
            <a:r>
              <a:rPr lang="en-US" dirty="0" err="1"/>
              <a:t>Edoxaban</a:t>
            </a:r>
            <a:r>
              <a:rPr lang="en-US" dirty="0"/>
              <a:t> (</a:t>
            </a:r>
            <a:r>
              <a:rPr lang="en-US" dirty="0" err="1"/>
              <a:t>Giugliano</a:t>
            </a:r>
            <a:r>
              <a:rPr lang="en-US" dirty="0"/>
              <a:t>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188F8-4DAA-408C-AA4C-0C4CE0B8AA1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46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Increased</a:t>
            </a:r>
            <a:r>
              <a:rPr lang="en-US" baseline="0" dirty="0"/>
              <a:t> bleeding risk!!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188F8-4DAA-408C-AA4C-0C4CE0B8AA1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48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Efficacy endpoint: CV death/ MI/ stroke.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188F8-4DAA-408C-AA4C-0C4CE0B8AA1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04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EORP-AF: 9 </a:t>
            </a:r>
            <a:r>
              <a:rPr lang="en-US" dirty="0" err="1"/>
              <a:t>european</a:t>
            </a:r>
            <a:r>
              <a:rPr lang="en-US" dirty="0"/>
              <a:t> countries</a:t>
            </a:r>
          </a:p>
          <a:p>
            <a:r>
              <a:rPr lang="en-US" dirty="0"/>
              <a:t>47.5% HF</a:t>
            </a:r>
          </a:p>
          <a:p>
            <a:r>
              <a:rPr lang="en-US" dirty="0"/>
              <a:t>4% LV </a:t>
            </a:r>
            <a:r>
              <a:rPr lang="en-US" dirty="0" err="1"/>
              <a:t>dysf</a:t>
            </a:r>
            <a:r>
              <a:rPr lang="en-US" dirty="0"/>
              <a:t> to 50% NYHA 4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188F8-4DAA-408C-AA4C-0C4CE0B8AA1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73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Pts from SAVE trial:</a:t>
            </a:r>
            <a:r>
              <a:rPr lang="en-US" baseline="0" dirty="0"/>
              <a:t> MI + FE </a:t>
            </a:r>
            <a:r>
              <a:rPr lang="en-US" u="sng" baseline="0" dirty="0"/>
              <a:t>&lt;</a:t>
            </a:r>
            <a:r>
              <a:rPr lang="en-US" u="none" baseline="0" dirty="0"/>
              <a:t> 40%</a:t>
            </a:r>
          </a:p>
          <a:p>
            <a:r>
              <a:rPr lang="en-US" baseline="0" dirty="0"/>
              <a:t>Early stroke connected to early occurrence of </a:t>
            </a:r>
            <a:r>
              <a:rPr lang="en-US" baseline="0" dirty="0" err="1"/>
              <a:t>atrial</a:t>
            </a:r>
            <a:r>
              <a:rPr lang="en-US" baseline="0" dirty="0"/>
              <a:t> arrhythmias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188F8-4DAA-408C-AA4C-0C4CE0B8AA1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01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 indications fro VKA</a:t>
            </a:r>
          </a:p>
          <a:p>
            <a:r>
              <a:rPr lang="en-US" dirty="0"/>
              <a:t>At</a:t>
            </a:r>
            <a:r>
              <a:rPr lang="en-US" baseline="0" dirty="0"/>
              <a:t> least one INR every 8w</a:t>
            </a:r>
          </a:p>
          <a:p>
            <a:r>
              <a:rPr lang="en-US" baseline="0" dirty="0"/>
              <a:t>Stable group: all INR ok for 12m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188F8-4DAA-408C-AA4C-0C4CE0B8AA1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25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&gt;23000 pts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188F8-4DAA-408C-AA4C-0C4CE0B8AA1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09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FU 3.5y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188F8-4DAA-408C-AA4C-0C4CE0B8AA1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66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Heart failure was defined as the presence of NYHA class II or higher HF symptoms (fatigue, </a:t>
            </a:r>
            <a:r>
              <a:rPr lang="en-US" dirty="0" err="1"/>
              <a:t>dyspnoea</a:t>
            </a:r>
            <a:r>
              <a:rPr lang="en-US" dirty="0"/>
              <a:t>) in the 6 months before screening, in patients with a history of previous admission for congestive HF</a:t>
            </a:r>
          </a:p>
          <a:p>
            <a:r>
              <a:rPr lang="en-US" dirty="0"/>
              <a:t>To explain lack</a:t>
            </a:r>
            <a:r>
              <a:rPr lang="en-US" baseline="0" dirty="0"/>
              <a:t> of difference in thromboembolic risk: </a:t>
            </a:r>
            <a:r>
              <a:rPr lang="en-US" dirty="0"/>
              <a:t>Hypertension, previous stroke, age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188F8-4DAA-408C-AA4C-0C4CE0B8AA1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11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RELY: equal bleeding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188F8-4DAA-408C-AA4C-0C4CE0B8AA1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82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RELY: equal bleeding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188F8-4DAA-408C-AA4C-0C4CE0B8AA1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62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6502-4BF5-B245-B1C0-627DCC1B186A}" type="datetimeFigureOut">
              <a:rPr lang="it-IT" smtClean="0"/>
              <a:t>15/06/21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D98A-2CF6-7C48-9197-42CF12F0E8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3266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6502-4BF5-B245-B1C0-627DCC1B186A}" type="datetimeFigureOut">
              <a:rPr lang="it-IT" smtClean="0"/>
              <a:t>15/06/21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D98A-2CF6-7C48-9197-42CF12F0E8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1129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6502-4BF5-B245-B1C0-627DCC1B186A}" type="datetimeFigureOut">
              <a:rPr lang="it-IT" smtClean="0"/>
              <a:t>15/06/21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D98A-2CF6-7C48-9197-42CF12F0E8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4379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6502-4BF5-B245-B1C0-627DCC1B186A}" type="datetimeFigureOut">
              <a:rPr lang="it-IT" smtClean="0"/>
              <a:t>15/06/21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D98A-2CF6-7C48-9197-42CF12F0E8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7467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6502-4BF5-B245-B1C0-627DCC1B186A}" type="datetimeFigureOut">
              <a:rPr lang="it-IT" smtClean="0"/>
              <a:t>15/06/21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D98A-2CF6-7C48-9197-42CF12F0E8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790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6502-4BF5-B245-B1C0-627DCC1B186A}" type="datetimeFigureOut">
              <a:rPr lang="it-IT" smtClean="0"/>
              <a:t>15/06/21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D98A-2CF6-7C48-9197-42CF12F0E8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501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6502-4BF5-B245-B1C0-627DCC1B186A}" type="datetimeFigureOut">
              <a:rPr lang="it-IT" smtClean="0"/>
              <a:t>15/06/21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D98A-2CF6-7C48-9197-42CF12F0E8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274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6502-4BF5-B245-B1C0-627DCC1B186A}" type="datetimeFigureOut">
              <a:rPr lang="it-IT" smtClean="0"/>
              <a:t>15/06/21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D98A-2CF6-7C48-9197-42CF12F0E8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5547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6502-4BF5-B245-B1C0-627DCC1B186A}" type="datetimeFigureOut">
              <a:rPr lang="it-IT" smtClean="0"/>
              <a:t>15/06/21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D98A-2CF6-7C48-9197-42CF12F0E8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393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6502-4BF5-B245-B1C0-627DCC1B186A}" type="datetimeFigureOut">
              <a:rPr lang="it-IT" smtClean="0"/>
              <a:t>15/06/21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D98A-2CF6-7C48-9197-42CF12F0E8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833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6502-4BF5-B245-B1C0-627DCC1B186A}" type="datetimeFigureOut">
              <a:rPr lang="it-IT" smtClean="0"/>
              <a:t>15/06/21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D98A-2CF6-7C48-9197-42CF12F0E8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362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86502-4BF5-B245-B1C0-627DCC1B186A}" type="datetimeFigureOut">
              <a:rPr lang="it-IT" smtClean="0"/>
              <a:t>15/06/21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FD98A-2CF6-7C48-9197-42CF12F0E8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085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7" Type="http://schemas.openxmlformats.org/officeDocument/2006/relationships/image" Target="../media/image2.png"/><Relationship Id="rId2" Type="http://schemas.microsoft.com/office/2007/relationships/media" Target="../media/media16.wav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9.wav"/><Relationship Id="rId7" Type="http://schemas.openxmlformats.org/officeDocument/2006/relationships/image" Target="../media/image28.png"/><Relationship Id="rId2" Type="http://schemas.microsoft.com/office/2007/relationships/media" Target="../media/media19.wav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wav"/><Relationship Id="rId7" Type="http://schemas.openxmlformats.org/officeDocument/2006/relationships/image" Target="../media/image5.png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2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wav"/><Relationship Id="rId7" Type="http://schemas.openxmlformats.org/officeDocument/2006/relationships/image" Target="../media/image9.png"/><Relationship Id="rId2" Type="http://schemas.microsoft.com/office/2007/relationships/media" Target="../media/media6.wav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7144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Paziente con fibrillazione atriale e scompenso cardiaco</a:t>
            </a:r>
            <a:endParaRPr lang="en-US" dirty="0">
              <a:solidFill>
                <a:srgbClr val="0070C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Dr. Martino Pepe</a:t>
            </a:r>
          </a:p>
          <a:p>
            <a:r>
              <a:rPr lang="en-US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Cardiologia Universitaria</a:t>
            </a:r>
          </a:p>
          <a:p>
            <a:r>
              <a:rPr lang="en-US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Policlinico di Bari</a:t>
            </a:r>
          </a:p>
        </p:txBody>
      </p:sp>
      <p:pic>
        <p:nvPicPr>
          <p:cNvPr id="8" name="~PP392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4734"/>
      </p:ext>
    </p:extLst>
  </p:cSld>
  <p:clrMapOvr>
    <a:masterClrMapping/>
  </p:clrMapOvr>
  <p:transition advTm="19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8425" y="1122744"/>
            <a:ext cx="8686800" cy="92194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summary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0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Disadvantages of HF patients in therapy with VKA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7025" y="2407443"/>
            <a:ext cx="3851436" cy="296321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Multiple drugs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More frequent hepatic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 renal dysfunction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Greater INR lability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 l="56003" t="33203" r="23133" b="34570"/>
          <a:stretch>
            <a:fillRect/>
          </a:stretch>
        </p:blipFill>
        <p:spPr bwMode="auto">
          <a:xfrm>
            <a:off x="4343080" y="2044687"/>
            <a:ext cx="4442145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~PP382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6666"/>
      </p:ext>
    </p:extLst>
  </p:cSld>
  <p:clrMapOvr>
    <a:masterClrMapping/>
  </p:clrMapOvr>
  <p:transition advTm="51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9059" y="920104"/>
            <a:ext cx="8229600" cy="79690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about DOACs?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b="33333"/>
          <a:stretch>
            <a:fillRect/>
          </a:stretch>
        </p:blipFill>
        <p:spPr bwMode="auto">
          <a:xfrm>
            <a:off x="612182" y="1717012"/>
            <a:ext cx="7463354" cy="493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~PP4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68504"/>
      </p:ext>
    </p:extLst>
  </p:cSld>
  <p:clrMapOvr>
    <a:masterClrMapping/>
  </p:clrMapOvr>
  <p:transition advTm="1378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" y="1165562"/>
            <a:ext cx="8686800" cy="50006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DOAC’s registration trials: HF subpopulations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33139" t="31813" r="41126" b="25320"/>
          <a:stretch>
            <a:fillRect/>
          </a:stretch>
        </p:blipFill>
        <p:spPr bwMode="auto">
          <a:xfrm>
            <a:off x="1610446" y="2158503"/>
            <a:ext cx="4985557" cy="389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6114881" y="6363281"/>
            <a:ext cx="236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Zeitler et al, JAFIB 2015</a:t>
            </a:r>
          </a:p>
        </p:txBody>
      </p:sp>
      <p:sp>
        <p:nvSpPr>
          <p:cNvPr id="6" name="Rettangolo 5"/>
          <p:cNvSpPr/>
          <p:nvPr/>
        </p:nvSpPr>
        <p:spPr>
          <a:xfrm>
            <a:off x="1736201" y="3086038"/>
            <a:ext cx="4734045" cy="590309"/>
          </a:xfrm>
          <a:prstGeom prst="rect">
            <a:avLst/>
          </a:prstGeom>
          <a:noFill/>
          <a:ln w="6350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~PP216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79683"/>
      </p:ext>
    </p:extLst>
  </p:cSld>
  <p:clrMapOvr>
    <a:masterClrMapping/>
  </p:clrMapOvr>
  <p:transition advTm="110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8291" t="26201" r="34914" b="4349"/>
          <a:stretch>
            <a:fillRect/>
          </a:stretch>
        </p:blipFill>
        <p:spPr bwMode="auto">
          <a:xfrm>
            <a:off x="0" y="571480"/>
            <a:ext cx="9007650" cy="619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1462795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4281" y="6373652"/>
            <a:ext cx="3686172" cy="4286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Van Diepen, Circ Heart Fail. 2013</a:t>
            </a:r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03225" y="875417"/>
            <a:ext cx="8229600" cy="72547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ROCKET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0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AF-HF: impact of HF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25805" t="43945" r="24780" b="24805"/>
          <a:stretch>
            <a:fillRect/>
          </a:stretch>
        </p:blipFill>
        <p:spPr bwMode="auto">
          <a:xfrm>
            <a:off x="214281" y="2571744"/>
            <a:ext cx="8840453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sellaDiTesto 5"/>
          <p:cNvSpPr txBox="1"/>
          <p:nvPr/>
        </p:nvSpPr>
        <p:spPr>
          <a:xfrm>
            <a:off x="407123" y="1485965"/>
            <a:ext cx="49230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Rivaroxaban vs VKA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9033 pts with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HF history or LVEF&lt;40%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Mean CHADS</a:t>
            </a:r>
            <a:r>
              <a:rPr lang="en-US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Score 3.5</a:t>
            </a:r>
          </a:p>
        </p:txBody>
      </p:sp>
      <p:sp>
        <p:nvSpPr>
          <p:cNvPr id="7" name="Rettangolo 6"/>
          <p:cNvSpPr/>
          <p:nvPr/>
        </p:nvSpPr>
        <p:spPr>
          <a:xfrm>
            <a:off x="357158" y="4488995"/>
            <a:ext cx="8715404" cy="571504"/>
          </a:xfrm>
          <a:prstGeom prst="rect">
            <a:avLst/>
          </a:prstGeom>
          <a:noFill/>
          <a:ln w="34925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ttore 1 7"/>
          <p:cNvCxnSpPr/>
          <p:nvPr/>
        </p:nvCxnSpPr>
        <p:spPr>
          <a:xfrm flipV="1">
            <a:off x="498225" y="3691452"/>
            <a:ext cx="8217179" cy="23300"/>
          </a:xfrm>
          <a:prstGeom prst="line">
            <a:avLst/>
          </a:prstGeom>
          <a:ln w="60325"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~PP208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26976"/>
      </p:ext>
    </p:extLst>
  </p:cSld>
  <p:clrMapOvr>
    <a:masterClrMapping/>
  </p:clrMapOvr>
  <p:transition advTm="817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2895" y="1069735"/>
            <a:ext cx="9501222" cy="654032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ROCKET AF-HF: outcomes by HF and therapy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23377" t="23044" r="28702" b="12241"/>
          <a:stretch>
            <a:fillRect/>
          </a:stretch>
        </p:blipFill>
        <p:spPr bwMode="auto">
          <a:xfrm>
            <a:off x="531143" y="1945253"/>
            <a:ext cx="5441394" cy="413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tangolo 4"/>
          <p:cNvSpPr/>
          <p:nvPr/>
        </p:nvSpPr>
        <p:spPr>
          <a:xfrm>
            <a:off x="6566169" y="3244334"/>
            <a:ext cx="2220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P=0.62 for interaction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32895" y="6346825"/>
            <a:ext cx="3686172" cy="428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Van Diepen, Circ Heart Fail. 2013</a:t>
            </a:r>
          </a:p>
        </p:txBody>
      </p:sp>
      <p:pic>
        <p:nvPicPr>
          <p:cNvPr id="7" name="~PP224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82043"/>
      </p:ext>
    </p:extLst>
  </p:cSld>
  <p:clrMapOvr>
    <a:masterClrMapping/>
  </p:clrMapOvr>
  <p:transition advTm="573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019192"/>
            <a:ext cx="9644130" cy="511156"/>
          </a:xfrm>
        </p:spPr>
        <p:txBody>
          <a:bodyPr>
            <a:noAutofit/>
          </a:bodyPr>
          <a:lstStyle/>
          <a:p>
            <a:pPr lvl="0"/>
            <a:r>
              <a:rPr lang="en-US" sz="30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ROCKET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0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AF-HF: outcomes by HF and therapy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376542" y="1875098"/>
            <a:ext cx="8125428" cy="3575689"/>
            <a:chOff x="0" y="2714620"/>
            <a:chExt cx="9080564" cy="371477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/>
            <a:srcRect l="26354" t="46875" r="25329" b="17969"/>
            <a:stretch>
              <a:fillRect/>
            </a:stretch>
          </p:blipFill>
          <p:spPr bwMode="auto">
            <a:xfrm>
              <a:off x="0" y="2714620"/>
              <a:ext cx="9080564" cy="371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5" name="Connettore 1 4"/>
            <p:cNvCxnSpPr/>
            <p:nvPr/>
          </p:nvCxnSpPr>
          <p:spPr>
            <a:xfrm>
              <a:off x="0" y="6143644"/>
              <a:ext cx="8858280" cy="1588"/>
            </a:xfrm>
            <a:prstGeom prst="line">
              <a:avLst/>
            </a:prstGeom>
            <a:ln w="60325">
              <a:solidFill>
                <a:srgbClr val="FF2F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206375" y="6346825"/>
            <a:ext cx="3686172" cy="4286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Van Diepen, Circ Heart Fail. 2013</a:t>
            </a:r>
          </a:p>
        </p:txBody>
      </p:sp>
      <p:pic>
        <p:nvPicPr>
          <p:cNvPr id="7" name="~PP287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08736"/>
      </p:ext>
    </p:extLst>
  </p:cSld>
  <p:clrMapOvr>
    <a:masterClrMapping/>
  </p:clrMapOvr>
  <p:transition advTm="620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0417" y="947460"/>
            <a:ext cx="8229600" cy="511156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RE-LY: HF subgroup analysis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 l="24707" t="32226" r="8858" b="39453"/>
          <a:stretch>
            <a:fillRect/>
          </a:stretch>
        </p:blipFill>
        <p:spPr bwMode="auto">
          <a:xfrm>
            <a:off x="458183" y="1832952"/>
            <a:ext cx="7539863" cy="18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tangolo 4"/>
          <p:cNvSpPr/>
          <p:nvPr/>
        </p:nvSpPr>
        <p:spPr>
          <a:xfrm>
            <a:off x="7312513" y="2338086"/>
            <a:ext cx="766616" cy="1408492"/>
          </a:xfrm>
          <a:prstGeom prst="rect">
            <a:avLst/>
          </a:prstGeom>
          <a:noFill/>
          <a:ln w="34925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 l="34590" t="28320" r="16544" b="43359"/>
          <a:stretch>
            <a:fillRect/>
          </a:stretch>
        </p:blipFill>
        <p:spPr bwMode="auto">
          <a:xfrm>
            <a:off x="457200" y="3984095"/>
            <a:ext cx="6951580" cy="226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2367372" y="4512005"/>
            <a:ext cx="883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2F9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 0.012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724062" y="4426712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2F9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 0.02</a:t>
            </a:r>
          </a:p>
        </p:txBody>
      </p:sp>
      <p:sp>
        <p:nvSpPr>
          <p:cNvPr id="9" name="Rettangolo 8"/>
          <p:cNvSpPr/>
          <p:nvPr/>
        </p:nvSpPr>
        <p:spPr>
          <a:xfrm>
            <a:off x="5033894" y="6355767"/>
            <a:ext cx="3396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Ferreira et al, </a:t>
            </a:r>
            <a:r>
              <a:rPr lang="it-IT" dirty="0"/>
              <a:t>Eur J Heart Fail </a:t>
            </a:r>
            <a:r>
              <a:rPr lang="en-US" dirty="0"/>
              <a:t>2013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150187" y="1430086"/>
            <a:ext cx="6155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Definition: NYHA 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&gt;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2 in the last 6 mo + history of HF</a:t>
            </a:r>
            <a:endParaRPr lang="en-US" sz="2000" u="sng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" name="~PP272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70291"/>
      </p:ext>
    </p:extLst>
  </p:cSld>
  <p:clrMapOvr>
    <a:masterClrMapping/>
  </p:clrMapOvr>
  <p:transition advTm="1380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RE-LY HF: outcomes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36689" t="41409" r="20715" b="24507"/>
          <a:stretch>
            <a:fillRect/>
          </a:stretch>
        </p:blipFill>
        <p:spPr bwMode="auto">
          <a:xfrm>
            <a:off x="71406" y="2285992"/>
            <a:ext cx="889247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6" name="Stella a 5 punte 5"/>
          <p:cNvSpPr/>
          <p:nvPr/>
        </p:nvSpPr>
        <p:spPr>
          <a:xfrm>
            <a:off x="3643306" y="5072074"/>
            <a:ext cx="285752" cy="285752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uppo 13"/>
          <p:cNvGrpSpPr/>
          <p:nvPr/>
        </p:nvGrpSpPr>
        <p:grpSpPr>
          <a:xfrm>
            <a:off x="0" y="0"/>
            <a:ext cx="5353648" cy="2714620"/>
            <a:chOff x="0" y="0"/>
            <a:chExt cx="5353648" cy="271462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/>
            <a:srcRect l="29649" t="60547" r="43448" b="22851"/>
            <a:stretch>
              <a:fillRect/>
            </a:stretch>
          </p:blipFill>
          <p:spPr bwMode="auto">
            <a:xfrm>
              <a:off x="0" y="0"/>
              <a:ext cx="5353648" cy="1857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1" name="Connettore 1 10"/>
            <p:cNvCxnSpPr/>
            <p:nvPr/>
          </p:nvCxnSpPr>
          <p:spPr>
            <a:xfrm rot="10800000" flipV="1">
              <a:off x="857224" y="1785926"/>
              <a:ext cx="1571636" cy="928694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o 22"/>
          <p:cNvGrpSpPr/>
          <p:nvPr/>
        </p:nvGrpSpPr>
        <p:grpSpPr>
          <a:xfrm>
            <a:off x="5500694" y="5857892"/>
            <a:ext cx="3182344" cy="369332"/>
            <a:chOff x="5500694" y="5857892"/>
            <a:chExt cx="3182344" cy="369332"/>
          </a:xfrm>
        </p:grpSpPr>
        <p:sp>
          <p:nvSpPr>
            <p:cNvPr id="21" name="CasellaDiTesto 20"/>
            <p:cNvSpPr txBox="1"/>
            <p:nvPr/>
          </p:nvSpPr>
          <p:spPr>
            <a:xfrm>
              <a:off x="5500694" y="5857892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ns</a:t>
              </a: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8286776" y="5857892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ns</a:t>
              </a:r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-111158" y="142852"/>
            <a:ext cx="5969042" cy="4143404"/>
            <a:chOff x="-428660" y="142852"/>
            <a:chExt cx="5969042" cy="4143404"/>
          </a:xfrm>
        </p:grpSpPr>
        <p:grpSp>
          <p:nvGrpSpPr>
            <p:cNvPr id="17" name="Gruppo 16"/>
            <p:cNvGrpSpPr/>
            <p:nvPr/>
          </p:nvGrpSpPr>
          <p:grpSpPr>
            <a:xfrm>
              <a:off x="-428660" y="142852"/>
              <a:ext cx="5969042" cy="1857388"/>
              <a:chOff x="-428660" y="142852"/>
              <a:chExt cx="5969042" cy="1857388"/>
            </a:xfrm>
          </p:grpSpPr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5"/>
              <a:srcRect l="30198" t="56641" r="43997" b="34570"/>
              <a:stretch>
                <a:fillRect/>
              </a:stretch>
            </p:blipFill>
            <p:spPr bwMode="auto">
              <a:xfrm>
                <a:off x="-428660" y="857232"/>
                <a:ext cx="5969042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>
              <a:blip r:embed="rId6"/>
              <a:srcRect l="33529" t="24609" r="51098" b="66602"/>
              <a:stretch>
                <a:fillRect/>
              </a:stretch>
            </p:blipFill>
            <p:spPr bwMode="auto">
              <a:xfrm>
                <a:off x="1500166" y="142852"/>
                <a:ext cx="3929090" cy="1071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cxnSp>
          <p:nvCxnSpPr>
            <p:cNvPr id="18" name="Connettore 1 17"/>
            <p:cNvCxnSpPr/>
            <p:nvPr/>
          </p:nvCxnSpPr>
          <p:spPr>
            <a:xfrm rot="5400000">
              <a:off x="571472" y="2428868"/>
              <a:ext cx="2143140" cy="1571636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ttangolo 15"/>
          <p:cNvSpPr/>
          <p:nvPr/>
        </p:nvSpPr>
        <p:spPr>
          <a:xfrm>
            <a:off x="5605033" y="6488692"/>
            <a:ext cx="3396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Ferreira et al, </a:t>
            </a:r>
            <a:r>
              <a:rPr lang="it-IT" dirty="0"/>
              <a:t>Eur J </a:t>
            </a:r>
            <a:r>
              <a:rPr lang="it-IT" dirty="0" err="1"/>
              <a:t>Heart</a:t>
            </a:r>
            <a:r>
              <a:rPr lang="it-IT" dirty="0"/>
              <a:t> </a:t>
            </a:r>
            <a:r>
              <a:rPr lang="it-IT" dirty="0" err="1"/>
              <a:t>Fail</a:t>
            </a:r>
            <a:r>
              <a:rPr lang="it-IT" dirty="0"/>
              <a:t> </a:t>
            </a:r>
            <a:r>
              <a:rPr lang="en-US" dirty="0"/>
              <a:t>2013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6572264" y="2285992"/>
            <a:ext cx="928694" cy="21431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ttangolo 24"/>
          <p:cNvSpPr/>
          <p:nvPr/>
        </p:nvSpPr>
        <p:spPr>
          <a:xfrm>
            <a:off x="3929058" y="2285992"/>
            <a:ext cx="928694" cy="21431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ttangolo 25"/>
          <p:cNvSpPr/>
          <p:nvPr/>
        </p:nvSpPr>
        <p:spPr>
          <a:xfrm>
            <a:off x="6215074" y="2928934"/>
            <a:ext cx="928694" cy="42862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ttangolo 26"/>
          <p:cNvSpPr/>
          <p:nvPr/>
        </p:nvSpPr>
        <p:spPr>
          <a:xfrm>
            <a:off x="6215074" y="4429132"/>
            <a:ext cx="928694" cy="42862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ttangolo 27"/>
          <p:cNvSpPr/>
          <p:nvPr/>
        </p:nvSpPr>
        <p:spPr>
          <a:xfrm>
            <a:off x="3571868" y="2928934"/>
            <a:ext cx="928694" cy="42862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3571868" y="4429132"/>
            <a:ext cx="928694" cy="42862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62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olo 1"/>
          <p:cNvSpPr>
            <a:spLocks noGrp="1"/>
          </p:cNvSpPr>
          <p:nvPr>
            <p:ph type="title"/>
          </p:nvPr>
        </p:nvSpPr>
        <p:spPr>
          <a:xfrm>
            <a:off x="255307" y="958844"/>
            <a:ext cx="8229600" cy="511156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RE-LY HF: outcomes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 l="36689" t="41409" r="20715" b="24507"/>
          <a:stretch>
            <a:fillRect/>
          </a:stretch>
        </p:blipFill>
        <p:spPr bwMode="auto">
          <a:xfrm>
            <a:off x="71406" y="2285992"/>
            <a:ext cx="889247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6" name="Stella a 5 punte 5"/>
          <p:cNvSpPr/>
          <p:nvPr/>
        </p:nvSpPr>
        <p:spPr>
          <a:xfrm>
            <a:off x="3643306" y="5072074"/>
            <a:ext cx="285752" cy="285752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uppo 22"/>
          <p:cNvGrpSpPr/>
          <p:nvPr/>
        </p:nvGrpSpPr>
        <p:grpSpPr>
          <a:xfrm>
            <a:off x="5500694" y="5857892"/>
            <a:ext cx="3182344" cy="369332"/>
            <a:chOff x="5500694" y="5857892"/>
            <a:chExt cx="3182344" cy="369332"/>
          </a:xfrm>
        </p:grpSpPr>
        <p:sp>
          <p:nvSpPr>
            <p:cNvPr id="21" name="CasellaDiTesto 20"/>
            <p:cNvSpPr txBox="1"/>
            <p:nvPr/>
          </p:nvSpPr>
          <p:spPr>
            <a:xfrm>
              <a:off x="5500694" y="5857892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ns</a:t>
              </a: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8286776" y="5857892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ns</a:t>
              </a:r>
            </a:p>
          </p:txBody>
        </p:sp>
      </p:grpSp>
      <p:sp>
        <p:nvSpPr>
          <p:cNvPr id="16" name="Rettangolo 15"/>
          <p:cNvSpPr/>
          <p:nvPr/>
        </p:nvSpPr>
        <p:spPr>
          <a:xfrm>
            <a:off x="160639" y="6346825"/>
            <a:ext cx="3396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Ferreira et al, </a:t>
            </a:r>
            <a:r>
              <a:rPr lang="it-IT" dirty="0"/>
              <a:t>Eur J Heart Fail </a:t>
            </a:r>
            <a:r>
              <a:rPr lang="en-US" dirty="0"/>
              <a:t>2013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6572264" y="2285992"/>
            <a:ext cx="928694" cy="21431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ttangolo 24"/>
          <p:cNvSpPr/>
          <p:nvPr/>
        </p:nvSpPr>
        <p:spPr>
          <a:xfrm>
            <a:off x="3929058" y="2285992"/>
            <a:ext cx="928694" cy="21431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ttangolo 25"/>
          <p:cNvSpPr/>
          <p:nvPr/>
        </p:nvSpPr>
        <p:spPr>
          <a:xfrm>
            <a:off x="6215074" y="2928934"/>
            <a:ext cx="928694" cy="42862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ttangolo 26"/>
          <p:cNvSpPr/>
          <p:nvPr/>
        </p:nvSpPr>
        <p:spPr>
          <a:xfrm>
            <a:off x="6215074" y="4429132"/>
            <a:ext cx="928694" cy="42862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ttangolo 27"/>
          <p:cNvSpPr/>
          <p:nvPr/>
        </p:nvSpPr>
        <p:spPr>
          <a:xfrm>
            <a:off x="3571868" y="2928934"/>
            <a:ext cx="928694" cy="42862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3571868" y="4429132"/>
            <a:ext cx="928694" cy="42862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~PP133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518178"/>
      </p:ext>
    </p:extLst>
  </p:cSld>
  <p:clrMapOvr>
    <a:masterClrMapping/>
  </p:clrMapOvr>
  <p:transition advTm="927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2028804" y="2214554"/>
          <a:ext cx="7115196" cy="3971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 l="21962" t="29297" r="7210" b="12109"/>
          <a:stretch>
            <a:fillRect/>
          </a:stretch>
        </p:blipFill>
        <p:spPr bwMode="auto">
          <a:xfrm>
            <a:off x="0" y="1"/>
            <a:ext cx="5786446" cy="20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214282" y="5857892"/>
            <a:ext cx="68105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 HF patients AF prevalence ranges from 12 to 50%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Prevalence of AF increases with HF worsening 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~PP2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56527"/>
      </p:ext>
    </p:extLst>
  </p:cSld>
  <p:clrMapOvr>
    <a:masterClrMapping/>
  </p:clrMapOvr>
  <p:transition advTm="850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314324" y="1042104"/>
            <a:ext cx="8229600" cy="511156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ARISTOTELE subanalysis</a:t>
            </a:r>
          </a:p>
        </p:txBody>
      </p:sp>
      <p:sp>
        <p:nvSpPr>
          <p:cNvPr id="5" name="Rettangolo 4"/>
          <p:cNvSpPr/>
          <p:nvPr/>
        </p:nvSpPr>
        <p:spPr>
          <a:xfrm>
            <a:off x="285720" y="2714620"/>
            <a:ext cx="2643206" cy="2677656"/>
          </a:xfrm>
          <a:prstGeom prst="rect">
            <a:avLst/>
          </a:prstGeom>
          <a:ln w="635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8728 patients</a:t>
            </a:r>
          </a:p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 symptomatic HF and an EF &gt;40% </a:t>
            </a:r>
          </a:p>
        </p:txBody>
      </p:sp>
      <p:sp>
        <p:nvSpPr>
          <p:cNvPr id="6" name="Rettangolo 5"/>
          <p:cNvSpPr/>
          <p:nvPr/>
        </p:nvSpPr>
        <p:spPr>
          <a:xfrm>
            <a:off x="3143240" y="2571744"/>
            <a:ext cx="2571768" cy="2308324"/>
          </a:xfrm>
          <a:prstGeom prst="rect">
            <a:avLst/>
          </a:prstGeom>
          <a:ln w="635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3207 patients</a:t>
            </a:r>
          </a:p>
          <a:p>
            <a:pPr algn="ctr"/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Symptomatic HF and an EF &gt;40% 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(study definition of HF-PEF)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554958" y="1753972"/>
            <a:ext cx="2374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14.671 pts</a:t>
            </a:r>
          </a:p>
        </p:txBody>
      </p:sp>
      <p:sp>
        <p:nvSpPr>
          <p:cNvPr id="8" name="Rettangolo 7"/>
          <p:cNvSpPr/>
          <p:nvPr/>
        </p:nvSpPr>
        <p:spPr>
          <a:xfrm>
            <a:off x="6000760" y="2608732"/>
            <a:ext cx="2786082" cy="2492990"/>
          </a:xfrm>
          <a:prstGeom prst="rect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2736 patients</a:t>
            </a:r>
          </a:p>
          <a:p>
            <a:pPr algn="ctr"/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 ≤40% </a:t>
            </a:r>
          </a:p>
          <a:p>
            <a:pPr algn="ctr"/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(moderate or severe LV dysfunction)</a:t>
            </a:r>
          </a:p>
        </p:txBody>
      </p:sp>
      <p:sp>
        <p:nvSpPr>
          <p:cNvPr id="9" name="Rettangolo 8"/>
          <p:cNvSpPr/>
          <p:nvPr/>
        </p:nvSpPr>
        <p:spPr>
          <a:xfrm>
            <a:off x="206375" y="628229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McMurray et al, Circ Heart Fail 2013</a:t>
            </a:r>
          </a:p>
        </p:txBody>
      </p:sp>
      <p:pic>
        <p:nvPicPr>
          <p:cNvPr id="12" name="~PP374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09556"/>
      </p:ext>
    </p:extLst>
  </p:cSld>
  <p:clrMapOvr>
    <a:masterClrMapping/>
  </p:clrMapOvr>
  <p:transition advTm="434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4707" t="38086" r="31369" b="11132"/>
          <a:stretch>
            <a:fillRect/>
          </a:stretch>
        </p:blipFill>
        <p:spPr bwMode="auto">
          <a:xfrm>
            <a:off x="1297967" y="2147479"/>
            <a:ext cx="6217919" cy="4041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1799257" y="1407983"/>
            <a:ext cx="5716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Composite primary outcome: stroke + SE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000892" y="4786322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ns</a:t>
            </a:r>
          </a:p>
        </p:txBody>
      </p:sp>
      <p:sp>
        <p:nvSpPr>
          <p:cNvPr id="7" name="Rettangolo 6"/>
          <p:cNvSpPr/>
          <p:nvPr/>
        </p:nvSpPr>
        <p:spPr>
          <a:xfrm>
            <a:off x="4775205" y="6346825"/>
            <a:ext cx="3857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McMurray et al, Circ Heart Fail 2013</a:t>
            </a:r>
          </a:p>
        </p:txBody>
      </p:sp>
      <p:pic>
        <p:nvPicPr>
          <p:cNvPr id="10" name="~PP264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73D4C11A-C612-3B49-9777-3DA7F099EFFD}"/>
              </a:ext>
            </a:extLst>
          </p:cNvPr>
          <p:cNvSpPr txBox="1">
            <a:spLocks/>
          </p:cNvSpPr>
          <p:nvPr/>
        </p:nvSpPr>
        <p:spPr>
          <a:xfrm>
            <a:off x="314324" y="1042104"/>
            <a:ext cx="8229600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ARISTOTELE subanalysis</a:t>
            </a:r>
          </a:p>
        </p:txBody>
      </p:sp>
    </p:spTree>
    <p:extLst>
      <p:ext uri="{BB962C8B-B14F-4D97-AF65-F5344CB8AC3E}">
        <p14:creationId xmlns:p14="http://schemas.microsoft.com/office/powerpoint/2010/main" val="836459838"/>
      </p:ext>
    </p:extLst>
  </p:cSld>
  <p:clrMapOvr>
    <a:masterClrMapping/>
  </p:clrMapOvr>
  <p:transition advTm="192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/>
          <a:srcRect l="24195" t="25586" r="7723" b="42187"/>
          <a:stretch>
            <a:fillRect/>
          </a:stretch>
        </p:blipFill>
        <p:spPr bwMode="auto">
          <a:xfrm>
            <a:off x="1057345" y="1569067"/>
            <a:ext cx="7575480" cy="2016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8780" y="930766"/>
            <a:ext cx="8229600" cy="796908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Treatment effect by HF/LVSD: efficacy and safety endpoints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/>
          <a:srcRect l="24265" t="57769" r="11841" b="16976"/>
          <a:stretch>
            <a:fillRect/>
          </a:stretch>
        </p:blipFill>
        <p:spPr bwMode="auto">
          <a:xfrm>
            <a:off x="214282" y="3643314"/>
            <a:ext cx="835824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ttangolo 5"/>
          <p:cNvSpPr/>
          <p:nvPr/>
        </p:nvSpPr>
        <p:spPr>
          <a:xfrm>
            <a:off x="385960" y="6398696"/>
            <a:ext cx="3857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McMurray et al, Circ Heart Fail 2013</a:t>
            </a:r>
          </a:p>
        </p:txBody>
      </p:sp>
      <p:sp>
        <p:nvSpPr>
          <p:cNvPr id="7" name="Rettangolo 6"/>
          <p:cNvSpPr/>
          <p:nvPr/>
        </p:nvSpPr>
        <p:spPr>
          <a:xfrm>
            <a:off x="214282" y="5854503"/>
            <a:ext cx="87154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“Apixaban was </a:t>
            </a:r>
            <a:r>
              <a:rPr lang="en-US" sz="1600" b="1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superior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to warfarin with respect to both efficacy and safety outcomes in all patient groups, with the greatest absolute benefit in the highest risk patients with LVSD”.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5859874" y="2118168"/>
            <a:ext cx="1071570" cy="1053296"/>
            <a:chOff x="5929322" y="1857364"/>
            <a:chExt cx="1071570" cy="1285884"/>
          </a:xfrm>
        </p:grpSpPr>
        <p:sp>
          <p:nvSpPr>
            <p:cNvPr id="8" name="Rettangolo 7"/>
            <p:cNvSpPr/>
            <p:nvPr/>
          </p:nvSpPr>
          <p:spPr>
            <a:xfrm>
              <a:off x="5929322" y="1857364"/>
              <a:ext cx="1071570" cy="357190"/>
            </a:xfrm>
            <a:prstGeom prst="rect">
              <a:avLst/>
            </a:prstGeom>
            <a:noFill/>
            <a:ln w="34925">
              <a:solidFill>
                <a:srgbClr val="FF2F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ttangolo 8"/>
            <p:cNvSpPr/>
            <p:nvPr/>
          </p:nvSpPr>
          <p:spPr>
            <a:xfrm>
              <a:off x="5929322" y="2786058"/>
              <a:ext cx="1071570" cy="357190"/>
            </a:xfrm>
            <a:prstGeom prst="rect">
              <a:avLst/>
            </a:prstGeom>
            <a:noFill/>
            <a:ln w="34925">
              <a:solidFill>
                <a:srgbClr val="FF2F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~PP267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406587"/>
      </p:ext>
    </p:extLst>
  </p:cSld>
  <p:clrMapOvr>
    <a:masterClrMapping/>
  </p:clrMapOvr>
  <p:transition advTm="82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8024" y="814710"/>
            <a:ext cx="8229600" cy="72547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ENGAGE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0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AF-HF: outcomes by HF degree</a:t>
            </a:r>
          </a:p>
        </p:txBody>
      </p:sp>
      <p:sp>
        <p:nvSpPr>
          <p:cNvPr id="5" name="Rettangolo 4"/>
          <p:cNvSpPr/>
          <p:nvPr/>
        </p:nvSpPr>
        <p:spPr>
          <a:xfrm>
            <a:off x="206375" y="6314559"/>
            <a:ext cx="5386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Magnani et al, European Journal of Heart Failure 2016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2196470" y="1993611"/>
            <a:ext cx="4751059" cy="3788378"/>
            <a:chOff x="260112" y="1007378"/>
            <a:chExt cx="6706739" cy="5429265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/>
            <a:srcRect l="35688" t="23437" r="18192" b="10156"/>
            <a:stretch>
              <a:fillRect/>
            </a:stretch>
          </p:blipFill>
          <p:spPr bwMode="auto">
            <a:xfrm>
              <a:off x="260112" y="1007378"/>
              <a:ext cx="6706739" cy="5429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Rettangolo 5"/>
            <p:cNvSpPr/>
            <p:nvPr/>
          </p:nvSpPr>
          <p:spPr>
            <a:xfrm>
              <a:off x="3054780" y="1545727"/>
              <a:ext cx="1071570" cy="1428760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ttangolo 7"/>
          <p:cNvSpPr/>
          <p:nvPr/>
        </p:nvSpPr>
        <p:spPr>
          <a:xfrm>
            <a:off x="206375" y="1347280"/>
            <a:ext cx="87312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HDER only!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Previous history or presence of HF stage C/D (ACC/AHA definition)</a:t>
            </a:r>
          </a:p>
        </p:txBody>
      </p:sp>
      <p:pic>
        <p:nvPicPr>
          <p:cNvPr id="10" name="~PP104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34816"/>
      </p:ext>
    </p:extLst>
  </p:cSld>
  <p:clrMapOvr>
    <a:masterClrMapping/>
  </p:clrMapOvr>
  <p:transition advTm="599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l="42013" t="27780" r="24265" b="15398"/>
          <a:stretch>
            <a:fillRect/>
          </a:stretch>
        </p:blipFill>
        <p:spPr bwMode="auto">
          <a:xfrm>
            <a:off x="1428064" y="1439292"/>
            <a:ext cx="4801477" cy="4548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0" y="869940"/>
            <a:ext cx="8929718" cy="51115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ENGAGE AF-HF: outcomes by HF and therapy</a:t>
            </a:r>
          </a:p>
        </p:txBody>
      </p:sp>
      <p:sp>
        <p:nvSpPr>
          <p:cNvPr id="6" name="Rettangolo 5"/>
          <p:cNvSpPr/>
          <p:nvPr/>
        </p:nvSpPr>
        <p:spPr>
          <a:xfrm>
            <a:off x="206375" y="6314559"/>
            <a:ext cx="5386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Magnani et al, European Journal of Heart Failure 2016</a:t>
            </a:r>
          </a:p>
        </p:txBody>
      </p:sp>
      <p:grpSp>
        <p:nvGrpSpPr>
          <p:cNvPr id="14" name="Gruppo 13"/>
          <p:cNvGrpSpPr/>
          <p:nvPr/>
        </p:nvGrpSpPr>
        <p:grpSpPr>
          <a:xfrm>
            <a:off x="6161916" y="3101087"/>
            <a:ext cx="1846910" cy="642942"/>
            <a:chOff x="6500826" y="2786058"/>
            <a:chExt cx="1846910" cy="642942"/>
          </a:xfrm>
        </p:grpSpPr>
        <p:sp>
          <p:nvSpPr>
            <p:cNvPr id="10" name="Parentesi graffa chiusa 9"/>
            <p:cNvSpPr/>
            <p:nvPr/>
          </p:nvSpPr>
          <p:spPr>
            <a:xfrm>
              <a:off x="6500826" y="2786058"/>
              <a:ext cx="428628" cy="642942"/>
            </a:xfrm>
            <a:prstGeom prst="rightBrace">
              <a:avLst/>
            </a:prstGeom>
            <a:noFill/>
            <a:ln w="41275">
              <a:solidFill>
                <a:srgbClr val="FF2F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7000892" y="2886014"/>
              <a:ext cx="13468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2F92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All p&lt;0.05</a:t>
              </a:r>
            </a:p>
          </p:txBody>
        </p:sp>
      </p:grpSp>
      <p:pic>
        <p:nvPicPr>
          <p:cNvPr id="15" name="~PP46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95164"/>
      </p:ext>
    </p:extLst>
  </p:cSld>
  <p:clrMapOvr>
    <a:masterClrMapping/>
  </p:clrMapOvr>
  <p:transition advTm="665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 txBox="1">
            <a:spLocks noGrp="1"/>
          </p:cNvSpPr>
          <p:nvPr>
            <p:ph idx="1"/>
          </p:nvPr>
        </p:nvSpPr>
        <p:spPr>
          <a:xfrm>
            <a:off x="5892244" y="1608118"/>
            <a:ext cx="971528" cy="60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FF2F9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 </a:t>
            </a:r>
            <a:r>
              <a:rPr lang="en-US" sz="1400" dirty="0" err="1">
                <a:solidFill>
                  <a:srgbClr val="FF2F9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</a:t>
            </a:r>
            <a:r>
              <a:rPr lang="en-US" sz="1400" dirty="0">
                <a:solidFill>
                  <a:srgbClr val="FF2F9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0.04</a:t>
            </a:r>
          </a:p>
          <a:p>
            <a:pPr>
              <a:buNone/>
            </a:pPr>
            <a:r>
              <a:rPr lang="en-US" sz="1400" dirty="0">
                <a:solidFill>
                  <a:srgbClr val="FF2F9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 </a:t>
            </a:r>
            <a:r>
              <a:rPr lang="en-US" sz="1400" dirty="0" err="1">
                <a:solidFill>
                  <a:srgbClr val="FF2F9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</a:t>
            </a:r>
            <a:r>
              <a:rPr lang="en-US" sz="1400" dirty="0">
                <a:solidFill>
                  <a:srgbClr val="FF2F9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0.02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836" y="1608118"/>
            <a:ext cx="4173585" cy="457588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grpSp>
        <p:nvGrpSpPr>
          <p:cNvPr id="6" name="Gruppo 5"/>
          <p:cNvGrpSpPr/>
          <p:nvPr/>
        </p:nvGrpSpPr>
        <p:grpSpPr>
          <a:xfrm>
            <a:off x="4891216" y="2786058"/>
            <a:ext cx="1846910" cy="642942"/>
            <a:chOff x="6500826" y="2786058"/>
            <a:chExt cx="1846910" cy="642942"/>
          </a:xfrm>
        </p:grpSpPr>
        <p:sp>
          <p:nvSpPr>
            <p:cNvPr id="7" name="Parentesi graffa chiusa 6"/>
            <p:cNvSpPr/>
            <p:nvPr/>
          </p:nvSpPr>
          <p:spPr>
            <a:xfrm>
              <a:off x="6500826" y="2786058"/>
              <a:ext cx="428628" cy="642942"/>
            </a:xfrm>
            <a:prstGeom prst="rightBrace">
              <a:avLst/>
            </a:prstGeom>
            <a:noFill/>
            <a:ln w="41275">
              <a:solidFill>
                <a:srgbClr val="FF2F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7000892" y="2886014"/>
              <a:ext cx="13468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2F92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All p&lt;0.05</a:t>
              </a:r>
            </a:p>
          </p:txBody>
        </p:sp>
      </p:grpSp>
      <p:sp>
        <p:nvSpPr>
          <p:cNvPr id="10" name="Rettangolo 9"/>
          <p:cNvSpPr/>
          <p:nvPr/>
        </p:nvSpPr>
        <p:spPr>
          <a:xfrm>
            <a:off x="5092861" y="6141463"/>
            <a:ext cx="42654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Magnani et al, </a:t>
            </a:r>
          </a:p>
          <a:p>
            <a:r>
              <a:rPr lang="en-US" sz="1600" dirty="0"/>
              <a:t>European Journal of Heart Failure 2016</a:t>
            </a:r>
          </a:p>
        </p:txBody>
      </p:sp>
      <p:pic>
        <p:nvPicPr>
          <p:cNvPr id="13" name="~PP29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D73BCB5D-CAF8-D64F-BF3B-83E7D01A0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9940"/>
            <a:ext cx="8929718" cy="51115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ENGAGE AF-HF: outcomes by HF and therapy</a:t>
            </a:r>
          </a:p>
        </p:txBody>
      </p:sp>
    </p:spTree>
    <p:extLst>
      <p:ext uri="{BB962C8B-B14F-4D97-AF65-F5344CB8AC3E}">
        <p14:creationId xmlns:p14="http://schemas.microsoft.com/office/powerpoint/2010/main" val="2538823709"/>
      </p:ext>
    </p:extLst>
  </p:cSld>
  <p:clrMapOvr>
    <a:masterClrMapping/>
  </p:clrMapOvr>
  <p:transition advTm="390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2569" y="1009225"/>
            <a:ext cx="8229600" cy="500066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Overall results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 l="33139" t="31813" r="41126" b="50749"/>
          <a:stretch>
            <a:fillRect/>
          </a:stretch>
        </p:blipFill>
        <p:spPr bwMode="auto">
          <a:xfrm>
            <a:off x="457200" y="1771581"/>
            <a:ext cx="7640683" cy="291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6126457" y="6418192"/>
            <a:ext cx="236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Zeitler et al, JAFIB 2015</a:t>
            </a:r>
          </a:p>
        </p:txBody>
      </p:sp>
      <p:pic>
        <p:nvPicPr>
          <p:cNvPr id="10" name="~PP16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CC3B954-9A57-1144-9DFF-FA878BDC0226}"/>
              </a:ext>
            </a:extLst>
          </p:cNvPr>
          <p:cNvSpPr/>
          <p:nvPr/>
        </p:nvSpPr>
        <p:spPr>
          <a:xfrm>
            <a:off x="705657" y="3429000"/>
            <a:ext cx="7392226" cy="1090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33139" t="73805" r="41126" b="12968"/>
          <a:stretch>
            <a:fillRect/>
          </a:stretch>
        </p:blipFill>
        <p:spPr bwMode="auto">
          <a:xfrm>
            <a:off x="1534325" y="3726766"/>
            <a:ext cx="5486432" cy="158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ttangolo 5"/>
          <p:cNvSpPr/>
          <p:nvPr/>
        </p:nvSpPr>
        <p:spPr>
          <a:xfrm>
            <a:off x="624634" y="3573006"/>
            <a:ext cx="7143768" cy="1820539"/>
          </a:xfrm>
          <a:prstGeom prst="rect">
            <a:avLst/>
          </a:prstGeom>
          <a:noFill/>
          <a:ln w="73025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61564"/>
      </p:ext>
    </p:extLst>
  </p:cSld>
  <p:clrMapOvr>
    <a:masterClrMapping/>
  </p:clrMapOvr>
  <p:transition advTm="366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88" y="761474"/>
            <a:ext cx="8229600" cy="785818"/>
          </a:xfrm>
        </p:spPr>
        <p:txBody>
          <a:bodyPr/>
          <a:lstStyle/>
          <a:p>
            <a:r>
              <a:rPr lang="en-US" sz="27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AF +HF metanalysis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695114" y="6282293"/>
            <a:ext cx="509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Xiong et al, European Journal of Heart Failure 2015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89588" y="1416573"/>
            <a:ext cx="75001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RCT: RE-LY, ARISTOTELE, ROCKET-AF, ENGAGE-AF</a:t>
            </a:r>
          </a:p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Primary efficacy outcome: stroke/SE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  19122 NAO  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13390 VKA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29100" t="29297" r="11603" b="16992"/>
          <a:stretch>
            <a:fillRect/>
          </a:stretch>
        </p:blipFill>
        <p:spPr bwMode="auto">
          <a:xfrm>
            <a:off x="571472" y="2448038"/>
            <a:ext cx="6500858" cy="331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7072330" y="3068421"/>
            <a:ext cx="934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2F9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 0.86</a:t>
            </a:r>
          </a:p>
          <a:p>
            <a:r>
              <a:rPr lang="en-US" sz="1600" b="1" dirty="0">
                <a:solidFill>
                  <a:srgbClr val="FF2F9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 0.02</a:t>
            </a:r>
          </a:p>
        </p:txBody>
      </p:sp>
      <p:pic>
        <p:nvPicPr>
          <p:cNvPr id="8" name="~PP290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61316"/>
      </p:ext>
    </p:extLst>
  </p:cSld>
  <p:clrMapOvr>
    <a:masterClrMapping/>
  </p:clrMapOvr>
  <p:transition advTm="756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695114" y="6346825"/>
            <a:ext cx="509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Xiong et al, European Journal of Heart Failure 2015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l="26927" t="25254" r="10066" b="16345"/>
          <a:stretch>
            <a:fillRect/>
          </a:stretch>
        </p:blipFill>
        <p:spPr bwMode="auto">
          <a:xfrm>
            <a:off x="42758" y="1598159"/>
            <a:ext cx="8742467" cy="455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7351905" y="2425479"/>
            <a:ext cx="934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2F9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 0.76</a:t>
            </a:r>
          </a:p>
          <a:p>
            <a:r>
              <a:rPr lang="en-US" sz="1600" b="1" dirty="0">
                <a:solidFill>
                  <a:srgbClr val="FF2F9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 &lt;0.00</a:t>
            </a:r>
          </a:p>
        </p:txBody>
      </p:sp>
      <p:pic>
        <p:nvPicPr>
          <p:cNvPr id="8" name="~PP258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859BF503-6075-834A-BD6D-ABB7737D9157}"/>
              </a:ext>
            </a:extLst>
          </p:cNvPr>
          <p:cNvSpPr txBox="1">
            <a:spLocks/>
          </p:cNvSpPr>
          <p:nvPr/>
        </p:nvSpPr>
        <p:spPr>
          <a:xfrm>
            <a:off x="289588" y="761474"/>
            <a:ext cx="82296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AF +HF metanalysis: SAFETY</a:t>
            </a:r>
          </a:p>
        </p:txBody>
      </p:sp>
    </p:spTree>
    <p:extLst>
      <p:ext uri="{BB962C8B-B14F-4D97-AF65-F5344CB8AC3E}">
        <p14:creationId xmlns:p14="http://schemas.microsoft.com/office/powerpoint/2010/main" val="4225800999"/>
      </p:ext>
    </p:extLst>
  </p:cSld>
  <p:clrMapOvr>
    <a:masterClrMapping/>
  </p:clrMapOvr>
  <p:transition advTm="23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l="26927" t="29358" r="10066" b="14908"/>
          <a:stretch>
            <a:fillRect/>
          </a:stretch>
        </p:blipFill>
        <p:spPr bwMode="auto">
          <a:xfrm>
            <a:off x="323671" y="1547292"/>
            <a:ext cx="8509834" cy="457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3429077" y="6346825"/>
            <a:ext cx="509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Xiong et al, European Journal of Heart Failure 2015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351905" y="2425479"/>
            <a:ext cx="934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2F9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 0.43</a:t>
            </a:r>
          </a:p>
          <a:p>
            <a:r>
              <a:rPr lang="en-US" sz="1600" b="1" dirty="0">
                <a:solidFill>
                  <a:srgbClr val="FF2F9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 &lt;0.00</a:t>
            </a:r>
          </a:p>
        </p:txBody>
      </p:sp>
      <p:pic>
        <p:nvPicPr>
          <p:cNvPr id="12" name="~PP344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26E96601-8C2F-C143-80D6-62E651C972B8}"/>
              </a:ext>
            </a:extLst>
          </p:cNvPr>
          <p:cNvSpPr txBox="1">
            <a:spLocks/>
          </p:cNvSpPr>
          <p:nvPr/>
        </p:nvSpPr>
        <p:spPr>
          <a:xfrm>
            <a:off x="289588" y="761474"/>
            <a:ext cx="82296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AF +HF metanalysis: SAFETY</a:t>
            </a:r>
          </a:p>
        </p:txBody>
      </p:sp>
    </p:spTree>
    <p:extLst>
      <p:ext uri="{BB962C8B-B14F-4D97-AF65-F5344CB8AC3E}">
        <p14:creationId xmlns:p14="http://schemas.microsoft.com/office/powerpoint/2010/main" val="3895156288"/>
      </p:ext>
    </p:extLst>
  </p:cSld>
  <p:clrMapOvr>
    <a:masterClrMapping/>
  </p:clrMapOvr>
  <p:transition advTm="644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uppo 8"/>
          <p:cNvGrpSpPr/>
          <p:nvPr/>
        </p:nvGrpSpPr>
        <p:grpSpPr>
          <a:xfrm>
            <a:off x="-32" y="1667684"/>
            <a:ext cx="5500726" cy="4618836"/>
            <a:chOff x="-32" y="1667684"/>
            <a:chExt cx="5500726" cy="461883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/>
            <a:srcRect l="26391" t="33398" r="41764" b="17773"/>
            <a:stretch>
              <a:fillRect/>
            </a:stretch>
          </p:blipFill>
          <p:spPr bwMode="auto">
            <a:xfrm>
              <a:off x="-32" y="1667684"/>
              <a:ext cx="5357850" cy="4618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Ovale 7"/>
            <p:cNvSpPr/>
            <p:nvPr/>
          </p:nvSpPr>
          <p:spPr>
            <a:xfrm>
              <a:off x="4586294" y="2714620"/>
              <a:ext cx="914400" cy="571504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/>
          <a:srcRect l="58874" t="37250" r="7404" b="10663"/>
          <a:stretch>
            <a:fillRect/>
          </a:stretch>
        </p:blipFill>
        <p:spPr bwMode="auto">
          <a:xfrm>
            <a:off x="5385928" y="3607609"/>
            <a:ext cx="3594799" cy="277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/>
          <a:srcRect l="28038" t="39258" r="11017" b="39258"/>
          <a:stretch>
            <a:fillRect/>
          </a:stretch>
        </p:blipFill>
        <p:spPr bwMode="auto">
          <a:xfrm>
            <a:off x="571472" y="0"/>
            <a:ext cx="792961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391882" y="6382557"/>
            <a:ext cx="2150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Loh et al, NEJM 1997</a:t>
            </a:r>
          </a:p>
        </p:txBody>
      </p:sp>
      <p:pic>
        <p:nvPicPr>
          <p:cNvPr id="13" name="~PP367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0216417"/>
      </p:ext>
    </p:extLst>
  </p:cSld>
  <p:clrMapOvr>
    <a:masterClrMapping/>
  </p:clrMapOvr>
  <p:transition advTm="628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3225" y="982949"/>
            <a:ext cx="4973497" cy="421952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Heart failure and sinus rhythm?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3225" y="1563652"/>
            <a:ext cx="8229600" cy="492922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Rationale:</a:t>
            </a:r>
          </a:p>
          <a:p>
            <a:pPr>
              <a:lnSpc>
                <a:spcPct val="100000"/>
              </a:lnSpc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deceleration of peripheral and intracardiac blood flow due to peripheral congestion and impaired cardiac contractility</a:t>
            </a:r>
          </a:p>
          <a:p>
            <a:pPr>
              <a:lnSpc>
                <a:spcPct val="100000"/>
              </a:lnSpc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prolonged bed rest in severely ill cases</a:t>
            </a:r>
          </a:p>
          <a:p>
            <a:pPr>
              <a:lnSpc>
                <a:spcPct val="100000"/>
              </a:lnSpc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endothelial dysfunction (impaired NO response)</a:t>
            </a:r>
          </a:p>
          <a:p>
            <a:pPr>
              <a:lnSpc>
                <a:spcPct val="100000"/>
              </a:lnSpc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presence of coagulation defects as, for example, in the case of ventricular assist devices</a:t>
            </a:r>
          </a:p>
          <a:p>
            <a:pPr>
              <a:lnSpc>
                <a:spcPct val="100000"/>
              </a:lnSpc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increased risk for misdiagnosed atrial fibrillation</a:t>
            </a:r>
          </a:p>
          <a:p>
            <a:pPr>
              <a:lnSpc>
                <a:spcPct val="100000"/>
              </a:lnSpc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00000"/>
              </a:lnSpc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~PP9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27202"/>
      </p:ext>
    </p:extLst>
  </p:cSld>
  <p:clrMapOvr>
    <a:masterClrMapping/>
  </p:clrMapOvr>
  <p:transition advTm="547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363BD03-B36E-074F-8ABD-8A6BCB07CFBB}"/>
              </a:ext>
            </a:extLst>
          </p:cNvPr>
          <p:cNvSpPr/>
          <p:nvPr/>
        </p:nvSpPr>
        <p:spPr>
          <a:xfrm>
            <a:off x="7442522" y="2265790"/>
            <a:ext cx="474562" cy="239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821521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Warfarin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has failed to demonstrate improved outcomes in pts with HF and SR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l="21603" t="34093" r="9179" b="26447"/>
          <a:stretch>
            <a:fillRect/>
          </a:stretch>
        </p:blipFill>
        <p:spPr bwMode="auto">
          <a:xfrm>
            <a:off x="1" y="2214554"/>
            <a:ext cx="914400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 l="42863" t="42187" r="23096" b="47071"/>
          <a:stretch>
            <a:fillRect/>
          </a:stretch>
        </p:blipFill>
        <p:spPr bwMode="auto">
          <a:xfrm>
            <a:off x="142844" y="5750735"/>
            <a:ext cx="442915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~PP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E4099E2E-DEC8-0847-A55B-66A28A85066E}"/>
              </a:ext>
            </a:extLst>
          </p:cNvPr>
          <p:cNvSpPr/>
          <p:nvPr/>
        </p:nvSpPr>
        <p:spPr>
          <a:xfrm>
            <a:off x="4504482" y="2267845"/>
            <a:ext cx="474562" cy="239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1816D7E-1D89-634F-91C5-66D2C2426EBB}"/>
              </a:ext>
            </a:extLst>
          </p:cNvPr>
          <p:cNvSpPr/>
          <p:nvPr/>
        </p:nvSpPr>
        <p:spPr>
          <a:xfrm>
            <a:off x="1612742" y="2533074"/>
            <a:ext cx="474562" cy="239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1F9FAD8-2911-0F4C-B772-7192D6344B7D}"/>
              </a:ext>
            </a:extLst>
          </p:cNvPr>
          <p:cNvSpPr/>
          <p:nvPr/>
        </p:nvSpPr>
        <p:spPr>
          <a:xfrm>
            <a:off x="7442522" y="2282497"/>
            <a:ext cx="474562" cy="239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966033B-D3F5-434A-9B27-2E62461310FE}"/>
              </a:ext>
            </a:extLst>
          </p:cNvPr>
          <p:cNvSpPr txBox="1"/>
          <p:nvPr/>
        </p:nvSpPr>
        <p:spPr>
          <a:xfrm>
            <a:off x="7465672" y="2288399"/>
            <a:ext cx="451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EAB1F4C-B208-0948-ADB8-F80282439865}"/>
              </a:ext>
            </a:extLst>
          </p:cNvPr>
          <p:cNvSpPr txBox="1"/>
          <p:nvPr/>
        </p:nvSpPr>
        <p:spPr>
          <a:xfrm>
            <a:off x="4572000" y="2288398"/>
            <a:ext cx="451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8EA512A-8004-BB44-AAAA-870780C47B7C}"/>
              </a:ext>
            </a:extLst>
          </p:cNvPr>
          <p:cNvSpPr txBox="1"/>
          <p:nvPr/>
        </p:nvSpPr>
        <p:spPr>
          <a:xfrm>
            <a:off x="1635892" y="2565397"/>
            <a:ext cx="451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ASA</a:t>
            </a:r>
          </a:p>
        </p:txBody>
      </p:sp>
    </p:spTree>
    <p:extLst>
      <p:ext uri="{BB962C8B-B14F-4D97-AF65-F5344CB8AC3E}">
        <p14:creationId xmlns:p14="http://schemas.microsoft.com/office/powerpoint/2010/main" val="305153321"/>
      </p:ext>
    </p:extLst>
  </p:cSld>
  <p:clrMapOvr>
    <a:masterClrMapping/>
  </p:clrMapOvr>
  <p:transition advTm="592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839" y="846142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COMMANDER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27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HF</a:t>
            </a: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30477" t="35672" r="14503" b="24868"/>
          <a:stretch>
            <a:fillRect/>
          </a:stretch>
        </p:blipFill>
        <p:spPr bwMode="auto">
          <a:xfrm>
            <a:off x="102839" y="2357430"/>
            <a:ext cx="885831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5929322" y="6357958"/>
            <a:ext cx="1983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Zannad NEJM 2018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 l="24158" t="37109" r="9956" b="44336"/>
          <a:stretch>
            <a:fillRect/>
          </a:stretch>
        </p:blipFill>
        <p:spPr bwMode="auto">
          <a:xfrm>
            <a:off x="214282" y="1273214"/>
            <a:ext cx="8572560" cy="13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ttangolo 5"/>
          <p:cNvSpPr/>
          <p:nvPr/>
        </p:nvSpPr>
        <p:spPr>
          <a:xfrm>
            <a:off x="357158" y="3000372"/>
            <a:ext cx="4071966" cy="571504"/>
          </a:xfrm>
          <a:prstGeom prst="rect">
            <a:avLst/>
          </a:prstGeom>
          <a:noFill/>
          <a:ln w="73025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/>
          <p:cNvSpPr/>
          <p:nvPr/>
        </p:nvSpPr>
        <p:spPr>
          <a:xfrm>
            <a:off x="285720" y="4629883"/>
            <a:ext cx="4071966" cy="571504"/>
          </a:xfrm>
          <a:prstGeom prst="rect">
            <a:avLst/>
          </a:prstGeom>
          <a:noFill/>
          <a:ln w="73025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/>
          <p:cNvSpPr/>
          <p:nvPr/>
        </p:nvSpPr>
        <p:spPr>
          <a:xfrm>
            <a:off x="4643438" y="3000372"/>
            <a:ext cx="2357454" cy="571504"/>
          </a:xfrm>
          <a:prstGeom prst="rect">
            <a:avLst/>
          </a:prstGeom>
          <a:noFill/>
          <a:ln w="73025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~PP21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38779"/>
      </p:ext>
    </p:extLst>
  </p:cSld>
  <p:clrMapOvr>
    <a:masterClrMapping/>
  </p:clrMapOvr>
  <p:transition advTm="56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42918"/>
            <a:ext cx="8472518" cy="1143000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Rationale for the Commander HF design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l="20014" t="28037" r="3854" b="26447"/>
          <a:stretch>
            <a:fillRect/>
          </a:stretch>
        </p:blipFill>
        <p:spPr bwMode="auto">
          <a:xfrm>
            <a:off x="285720" y="2000240"/>
            <a:ext cx="850112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1214414" y="6215082"/>
            <a:ext cx="2390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Korjian et al, AJCC2018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194512" y="6281770"/>
            <a:ext cx="293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Branch et al, Circulation 2019</a:t>
            </a:r>
          </a:p>
        </p:txBody>
      </p:sp>
      <p:pic>
        <p:nvPicPr>
          <p:cNvPr id="14" name="~PP137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90871"/>
      </p:ext>
    </p:extLst>
  </p:cSld>
  <p:clrMapOvr>
    <a:masterClrMapping/>
  </p:clrMapOvr>
  <p:transition advTm="330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35801" t="26201" r="15391" b="21711"/>
          <a:stretch>
            <a:fillRect/>
          </a:stretch>
        </p:blipFill>
        <p:spPr bwMode="auto">
          <a:xfrm>
            <a:off x="500034" y="1571612"/>
            <a:ext cx="8286806" cy="497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1071538" y="6286520"/>
            <a:ext cx="19836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Zannad NEJM 2018</a:t>
            </a:r>
          </a:p>
        </p:txBody>
      </p:sp>
      <p:pic>
        <p:nvPicPr>
          <p:cNvPr id="7" name="~PP183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7D96DACA-F458-8F4E-96BD-B8811FA051B5}"/>
              </a:ext>
            </a:extLst>
          </p:cNvPr>
          <p:cNvSpPr txBox="1">
            <a:spLocks/>
          </p:cNvSpPr>
          <p:nvPr/>
        </p:nvSpPr>
        <p:spPr>
          <a:xfrm>
            <a:off x="102839" y="846142"/>
            <a:ext cx="8229600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COMMANDER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27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HF</a:t>
            </a:r>
          </a:p>
        </p:txBody>
      </p:sp>
    </p:spTree>
    <p:extLst>
      <p:ext uri="{BB962C8B-B14F-4D97-AF65-F5344CB8AC3E}">
        <p14:creationId xmlns:p14="http://schemas.microsoft.com/office/powerpoint/2010/main" val="821001737"/>
      </p:ext>
    </p:extLst>
  </p:cSld>
  <p:clrMapOvr>
    <a:masterClrMapping/>
  </p:clrMapOvr>
  <p:transition advTm="208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 txBox="1">
            <a:spLocks noGrp="1"/>
          </p:cNvSpPr>
          <p:nvPr>
            <p:ph idx="1"/>
          </p:nvPr>
        </p:nvSpPr>
        <p:spPr>
          <a:xfrm>
            <a:off x="285720" y="5286388"/>
            <a:ext cx="857256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None/>
            </a:pPr>
            <a:r>
              <a:rPr sz="2000" i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patients with recent worsening of chronic HF and  reduced ejection fraction who also have underlying  CAD and are not in AF, low-dose rivaroxaban, when  added to guideline-based therapy, does not improve  the composite of all-cause mortality, MI, or stroke,  nor does it favorably influence HF</a:t>
            </a:r>
            <a:r>
              <a:rPr sz="2000" i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sz="2000" i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rehospitalization</a:t>
            </a:r>
            <a:endParaRPr sz="2000" i="1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 l="29649" t="39062" r="13799" b="21875"/>
          <a:stretch>
            <a:fillRect/>
          </a:stretch>
        </p:blipFill>
        <p:spPr bwMode="auto">
          <a:xfrm>
            <a:off x="0" y="1651373"/>
            <a:ext cx="8929718" cy="3467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119364" y="992367"/>
            <a:ext cx="7886700" cy="65900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COMMANDER HF: safety outcomes</a:t>
            </a:r>
          </a:p>
        </p:txBody>
      </p:sp>
      <p:pic>
        <p:nvPicPr>
          <p:cNvPr id="5" name="~PP104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18770"/>
      </p:ext>
    </p:extLst>
  </p:cSld>
  <p:clrMapOvr>
    <a:masterClrMapping/>
  </p:clrMapOvr>
  <p:transition advTm="114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50" y="934395"/>
            <a:ext cx="8229600" cy="72547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Take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 messages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14050"/>
            <a:ext cx="8229599" cy="43513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Thromboembolic risk increases with the worsening of HF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patients with both NVAF and HF all DOACs demonstrated the same efficacy/safety profile showed in the overall populations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date in patients with HF without AF the anticoagulation therapy did not prove benefit in prevention of ischemic events and death   </a:t>
            </a:r>
          </a:p>
        </p:txBody>
      </p:sp>
      <p:pic>
        <p:nvPicPr>
          <p:cNvPr id="4" name="~PP97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90361"/>
      </p:ext>
    </p:extLst>
  </p:cSld>
  <p:clrMapOvr>
    <a:masterClrMapping/>
  </p:clrMapOvr>
  <p:transition advTm="530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071811"/>
            <a:ext cx="8229600" cy="57150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800" dirty="0">
                <a:solidFill>
                  <a:srgbClr val="FF0000"/>
                </a:solidFill>
              </a:rPr>
              <a:t>Grazie per l’attenzione</a:t>
            </a:r>
          </a:p>
        </p:txBody>
      </p:sp>
      <p:pic>
        <p:nvPicPr>
          <p:cNvPr id="6" name="~PP343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73731"/>
      </p:ext>
    </p:extLst>
  </p:cSld>
  <p:clrMapOvr>
    <a:masterClrMapping/>
  </p:clrMapOvr>
  <p:transition advTm="28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172" y="909136"/>
            <a:ext cx="91440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Heart failure and thromboembolic risk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86672"/>
            <a:ext cx="8229600" cy="4399847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Hypotheses:</a:t>
            </a:r>
          </a:p>
          <a:p>
            <a:pPr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deceleration of peripheral and intracardiac blood flow due to peripheral congestion and impaired cardiac contractility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endothelial dysfunction (impaired NO response)</a:t>
            </a:r>
          </a:p>
          <a:p>
            <a:pPr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prolonged bed rest in severely ill cases</a:t>
            </a:r>
          </a:p>
          <a:p>
            <a:pPr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presence of coagulation defects as, for example, in the case of ventricular assist devices</a:t>
            </a:r>
          </a:p>
        </p:txBody>
      </p:sp>
      <p:pic>
        <p:nvPicPr>
          <p:cNvPr id="7" name="~PP77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0540"/>
      </p:ext>
    </p:extLst>
  </p:cSld>
  <p:clrMapOvr>
    <a:masterClrMapping/>
  </p:clrMapOvr>
  <p:transition advTm="731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9100" t="37109" r="31369" b="29687"/>
          <a:stretch>
            <a:fillRect/>
          </a:stretch>
        </p:blipFill>
        <p:spPr bwMode="auto">
          <a:xfrm>
            <a:off x="428596" y="2000193"/>
            <a:ext cx="8622755" cy="407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1180783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054122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VKA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limitations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995487"/>
            <a:ext cx="7886700" cy="435133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Intra- and interpatient variability in dose response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susceptibility to drug–drug and drug–food interactions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narrow therapeutic index necessitate periodic monitoring of physiologic response to warfarin using the international normalized ratio (INR)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5" name="~PP407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5923"/>
      </p:ext>
    </p:extLst>
  </p:cSld>
  <p:clrMapOvr>
    <a:masterClrMapping/>
  </p:clrMapOvr>
  <p:transition advTm="823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29026" y="857208"/>
            <a:ext cx="4334719" cy="57150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HF and VKA: the bleeding risk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42844" y="6314559"/>
            <a:ext cx="378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Witt et al, J Thromb Haemost 2010</a:t>
            </a:r>
          </a:p>
        </p:txBody>
      </p:sp>
      <p:grpSp>
        <p:nvGrpSpPr>
          <p:cNvPr id="14" name="Gruppo 13"/>
          <p:cNvGrpSpPr/>
          <p:nvPr/>
        </p:nvGrpSpPr>
        <p:grpSpPr>
          <a:xfrm>
            <a:off x="3769617" y="1520508"/>
            <a:ext cx="4880569" cy="4702255"/>
            <a:chOff x="71406" y="214290"/>
            <a:chExt cx="5643602" cy="589442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/>
            <a:srcRect l="34590" t="25390" r="40703" b="28711"/>
            <a:stretch>
              <a:fillRect/>
            </a:stretch>
          </p:blipFill>
          <p:spPr bwMode="auto">
            <a:xfrm>
              <a:off x="71406" y="214290"/>
              <a:ext cx="5643602" cy="5894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8" name="Connettore 1 7"/>
            <p:cNvCxnSpPr/>
            <p:nvPr/>
          </p:nvCxnSpPr>
          <p:spPr>
            <a:xfrm>
              <a:off x="214282" y="2428869"/>
              <a:ext cx="535785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214282" y="4143381"/>
              <a:ext cx="535785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7"/>
          <a:srcRect l="58621" t="25035" r="15517" b="23772"/>
          <a:stretch>
            <a:fillRect/>
          </a:stretch>
        </p:blipFill>
        <p:spPr bwMode="auto">
          <a:xfrm>
            <a:off x="314335" y="1118390"/>
            <a:ext cx="3331724" cy="3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e 5"/>
          <p:cNvSpPr/>
          <p:nvPr/>
        </p:nvSpPr>
        <p:spPr>
          <a:xfrm>
            <a:off x="1722805" y="4489444"/>
            <a:ext cx="914400" cy="428628"/>
          </a:xfrm>
          <a:prstGeom prst="ellipse">
            <a:avLst/>
          </a:prstGeom>
          <a:noFill/>
          <a:ln w="53975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~PP348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7623200"/>
      </p:ext>
    </p:extLst>
  </p:cSld>
  <p:clrMapOvr>
    <a:masterClrMapping/>
  </p:clrMapOvr>
  <p:transition advTm="868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8304" y="888689"/>
            <a:ext cx="8229600" cy="65403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Predictors of TTR&lt;55%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l="21603" t="36936" r="41126" b="18555"/>
          <a:stretch>
            <a:fillRect/>
          </a:stretch>
        </p:blipFill>
        <p:spPr bwMode="auto">
          <a:xfrm>
            <a:off x="867112" y="1542721"/>
            <a:ext cx="7491102" cy="502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Connettore 1 4"/>
          <p:cNvCxnSpPr/>
          <p:nvPr/>
        </p:nvCxnSpPr>
        <p:spPr>
          <a:xfrm>
            <a:off x="1428728" y="5113033"/>
            <a:ext cx="6572296" cy="1588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5568755" y="6364227"/>
            <a:ext cx="297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Nelson et al, 2013 AmJCardiol</a:t>
            </a:r>
          </a:p>
        </p:txBody>
      </p:sp>
      <p:pic>
        <p:nvPicPr>
          <p:cNvPr id="12" name="~PP55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42076"/>
      </p:ext>
    </p:extLst>
  </p:cSld>
  <p:clrMapOvr>
    <a:masterClrMapping/>
  </p:clrMapOvr>
  <p:transition advTm="190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l="24265" t="32515" r="26040" b="18555"/>
          <a:stretch>
            <a:fillRect/>
          </a:stretch>
        </p:blipFill>
        <p:spPr bwMode="auto">
          <a:xfrm>
            <a:off x="368637" y="1586896"/>
            <a:ext cx="8489643" cy="469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03225" y="91652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HF and VKA: the bleeding risk</a:t>
            </a:r>
          </a:p>
        </p:txBody>
      </p:sp>
      <p:cxnSp>
        <p:nvCxnSpPr>
          <p:cNvPr id="6" name="Connettore 1 5"/>
          <p:cNvCxnSpPr/>
          <p:nvPr/>
        </p:nvCxnSpPr>
        <p:spPr>
          <a:xfrm flipV="1">
            <a:off x="428596" y="4135364"/>
            <a:ext cx="8217179" cy="2330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/>
          <p:nvPr/>
        </p:nvSpPr>
        <p:spPr>
          <a:xfrm>
            <a:off x="857224" y="6215082"/>
            <a:ext cx="3151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Di Marco et </a:t>
            </a:r>
            <a:r>
              <a:rPr lang="en-US"/>
              <a:t>al, Am </a:t>
            </a:r>
            <a:r>
              <a:rPr lang="en-US" dirty="0"/>
              <a:t>Heart J 2005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321723" y="1427684"/>
            <a:ext cx="3292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&gt;4000 pts from the AFFIRM study</a:t>
            </a:r>
          </a:p>
        </p:txBody>
      </p:sp>
      <p:pic>
        <p:nvPicPr>
          <p:cNvPr id="11" name="~PP151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51775"/>
      </p:ext>
    </p:extLst>
  </p:cSld>
  <p:clrMapOvr>
    <a:masterClrMapping/>
  </p:clrMapOvr>
  <p:transition advTm="37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3|15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7"/>
</p:tagLst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</TotalTime>
  <Words>1101</Words>
  <Application>Microsoft Macintosh PowerPoint</Application>
  <PresentationFormat>Presentazione su schermo (4:3)</PresentationFormat>
  <Paragraphs>185</Paragraphs>
  <Slides>37</Slides>
  <Notes>17</Notes>
  <HiddenSlides>3</HiddenSlides>
  <MMClips>34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Lato</vt:lpstr>
      <vt:lpstr>Times New Roman</vt:lpstr>
      <vt:lpstr>Tema di Office</vt:lpstr>
      <vt:lpstr>Paziente con fibrillazione atriale e scompenso cardiaco</vt:lpstr>
      <vt:lpstr>Presentazione standard di PowerPoint</vt:lpstr>
      <vt:lpstr>Presentazione standard di PowerPoint</vt:lpstr>
      <vt:lpstr>Heart failure and thromboembolic risk </vt:lpstr>
      <vt:lpstr>Presentazione standard di PowerPoint</vt:lpstr>
      <vt:lpstr>VKA limitations</vt:lpstr>
      <vt:lpstr>HF and VKA: the bleeding risk</vt:lpstr>
      <vt:lpstr>Predictors of TTR&lt;55%</vt:lpstr>
      <vt:lpstr>HF and VKA: the bleeding risk</vt:lpstr>
      <vt:lpstr>In summary Disadvantages of HF patients in therapy with VKA</vt:lpstr>
      <vt:lpstr>What about DOACs?</vt:lpstr>
      <vt:lpstr>DOAC’s registration trials: HF subpopulations</vt:lpstr>
      <vt:lpstr>Presentazione standard di PowerPoint</vt:lpstr>
      <vt:lpstr>ROCKET AF-HF: impact of HF</vt:lpstr>
      <vt:lpstr>ROCKET AF-HF: outcomes by HF and therapy</vt:lpstr>
      <vt:lpstr>ROCKET AF-HF: outcomes by HF and therapy</vt:lpstr>
      <vt:lpstr>RE-LY: HF subgroup analysis</vt:lpstr>
      <vt:lpstr>RE-LY HF: outcomes</vt:lpstr>
      <vt:lpstr>RE-LY HF: outcomes</vt:lpstr>
      <vt:lpstr>ARISTOTELE subanalysis</vt:lpstr>
      <vt:lpstr>Presentazione standard di PowerPoint</vt:lpstr>
      <vt:lpstr>Treatment effect by HF/LVSD: efficacy and safety endpoints</vt:lpstr>
      <vt:lpstr>ENGAGE AF-HF: outcomes by HF degree</vt:lpstr>
      <vt:lpstr>ENGAGE AF-HF: outcomes by HF and therapy</vt:lpstr>
      <vt:lpstr>ENGAGE AF-HF: outcomes by HF and therapy</vt:lpstr>
      <vt:lpstr>Overall results</vt:lpstr>
      <vt:lpstr>AF +HF metanalysis</vt:lpstr>
      <vt:lpstr>Presentazione standard di PowerPoint</vt:lpstr>
      <vt:lpstr>Presentazione standard di PowerPoint</vt:lpstr>
      <vt:lpstr>Heart failure and sinus rhythm? </vt:lpstr>
      <vt:lpstr>Warfarin has failed to demonstrate improved outcomes in pts with HF and SR</vt:lpstr>
      <vt:lpstr>COMMANDER HF</vt:lpstr>
      <vt:lpstr>Rationale for the Commander HF design</vt:lpstr>
      <vt:lpstr>Presentazione standard di PowerPoint</vt:lpstr>
      <vt:lpstr>COMMANDER HF: safety outcomes</vt:lpstr>
      <vt:lpstr>Take home messages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Giulia Bernabei</cp:lastModifiedBy>
  <cp:revision>6</cp:revision>
  <dcterms:created xsi:type="dcterms:W3CDTF">2021-05-05T09:56:52Z</dcterms:created>
  <dcterms:modified xsi:type="dcterms:W3CDTF">2021-06-15T09:05:59Z</dcterms:modified>
</cp:coreProperties>
</file>